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95" r:id="rId1"/>
  </p:sldMasterIdLst>
  <p:sldIdLst>
    <p:sldId id="256" r:id="rId2"/>
    <p:sldId id="272" r:id="rId3"/>
    <p:sldId id="273" r:id="rId4"/>
    <p:sldId id="274" r:id="rId5"/>
    <p:sldId id="263" r:id="rId6"/>
    <p:sldId id="260" r:id="rId7"/>
    <p:sldId id="261" r:id="rId8"/>
    <p:sldId id="262" r:id="rId9"/>
    <p:sldId id="264" r:id="rId10"/>
    <p:sldId id="267" r:id="rId11"/>
    <p:sldId id="269" r:id="rId12"/>
    <p:sldId id="270" r:id="rId13"/>
    <p:sldId id="271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04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4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7862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27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8410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530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02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801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925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197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1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92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9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6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7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32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263C5-3506-4764-B38C-031E9F936276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8E51671-1E48-4C85-8064-9B3B1CFF2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7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1999" cy="68580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SISTEM INFORMASI GEOGRAFIS UNTUK PEMETAAN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POSDAYA DI KOTA GORONTALO BERBASIS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ANDROID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solidFill>
                <a:schemeClr val="tx1"/>
              </a:solidFill>
            </a:endParaRPr>
          </a:p>
          <a:p>
            <a:pPr algn="ctr"/>
            <a:r>
              <a:rPr lang="en-US" sz="1600" b="1" dirty="0" err="1">
                <a:solidFill>
                  <a:schemeClr val="tx1"/>
                </a:solidFill>
              </a:rPr>
              <a:t>Oleh</a:t>
            </a:r>
            <a:r>
              <a:rPr lang="en-US" sz="1600" b="1" dirty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EKO NANTO PUTRO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T3113132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 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SKRIPSI</a:t>
            </a:r>
          </a:p>
          <a:p>
            <a:pPr algn="ctr"/>
            <a:endParaRPr lang="en-US" sz="1600" b="1" dirty="0">
              <a:solidFill>
                <a:schemeClr val="tx1"/>
              </a:solidFill>
            </a:endParaRPr>
          </a:p>
          <a:p>
            <a:pPr algn="ctr"/>
            <a:endParaRPr lang="en-US" sz="1600" b="1" dirty="0">
              <a:solidFill>
                <a:schemeClr val="tx1"/>
              </a:solidFill>
            </a:endParaRPr>
          </a:p>
          <a:p>
            <a:pPr algn="ctr"/>
            <a:endParaRPr lang="en-US" sz="1600" b="1" dirty="0">
              <a:solidFill>
                <a:schemeClr val="tx1"/>
              </a:solidFill>
            </a:endParaRPr>
          </a:p>
          <a:p>
            <a:pPr algn="ctr"/>
            <a:endParaRPr lang="en-US" sz="1600" b="1" dirty="0">
              <a:solidFill>
                <a:schemeClr val="tx1"/>
              </a:solidFill>
            </a:endParaRPr>
          </a:p>
          <a:p>
            <a:pPr algn="ctr"/>
            <a:endParaRPr lang="en-US" sz="1600" b="1" dirty="0">
              <a:solidFill>
                <a:schemeClr val="tx1"/>
              </a:solidFill>
            </a:endParaRPr>
          </a:p>
          <a:p>
            <a:pPr algn="ctr"/>
            <a:endParaRPr lang="en-US" sz="1600" b="1"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PROGRAM SARJANA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FAKULTAS ILMU KOMPUTER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UNIVERSITAS ICHSAN GORONTALO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GORONTALO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</a:rPr>
              <a:t>TAHUN 2017</a:t>
            </a:r>
          </a:p>
        </p:txBody>
      </p:sp>
      <p:pic>
        <p:nvPicPr>
          <p:cNvPr id="10" name="Picture 9" descr="E:\Program Ichsan\Akademik_UIG\Gbr\Unisan BW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7156" y="3429000"/>
            <a:ext cx="1797685" cy="161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5524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DAD LEVEL 1 PROSES 1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4965E801-0438-4945-B5BC-F2AF72822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9954" y="1205947"/>
            <a:ext cx="18063546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0F621AC-024C-4E65-A22A-83C2462D28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489699"/>
              </p:ext>
            </p:extLst>
          </p:nvPr>
        </p:nvGraphicFramePr>
        <p:xfrm>
          <a:off x="860600" y="1270000"/>
          <a:ext cx="7465325" cy="543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r:id="rId3" imgW="6480258" imgH="6995765" progId="Visio.Drawing.11">
                  <p:embed/>
                </p:oleObj>
              </mc:Choice>
              <mc:Fallback>
                <p:oleObj r:id="rId3" imgW="6480258" imgH="6995765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600" y="1270000"/>
                        <a:ext cx="7465325" cy="5438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110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CC843CB-62D5-4D61-BB99-3DD34BC02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FLOWGRAPH PROSES PEMETAAN POSDAYA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32BA0-AE08-40CA-B62C-18F6A1217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7356" y="1550505"/>
            <a:ext cx="6745356" cy="499607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Menghitung</a:t>
            </a:r>
            <a:r>
              <a:rPr lang="en-US" dirty="0">
                <a:solidFill>
                  <a:schemeClr val="tx1"/>
                </a:solidFill>
              </a:rPr>
              <a:t> Nilai </a:t>
            </a:r>
            <a:r>
              <a:rPr lang="en-US" i="1" dirty="0" err="1">
                <a:solidFill>
                  <a:schemeClr val="tx1"/>
                </a:solidFill>
              </a:rPr>
              <a:t>Cyclomatic</a:t>
            </a:r>
            <a:r>
              <a:rPr lang="en-US" i="1" dirty="0">
                <a:solidFill>
                  <a:schemeClr val="tx1"/>
                </a:solidFill>
              </a:rPr>
              <a:t> Complexity</a:t>
            </a:r>
            <a:r>
              <a:rPr lang="en-US" dirty="0">
                <a:solidFill>
                  <a:schemeClr val="tx1"/>
                </a:solidFill>
              </a:rPr>
              <a:t> (CC)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Dimana</a:t>
            </a:r>
            <a:r>
              <a:rPr lang="en-US" dirty="0">
                <a:solidFill>
                  <a:schemeClr val="tx1"/>
                </a:solidFill>
              </a:rPr>
              <a:t> 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Region(R) 	=  5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Node(N)	=  9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Edge(E)	=  12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Predicate Node(P)   =  4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V(G)	=  E – N + 2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=  12 – 9 + 2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=  5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V(G)	=  P + 1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=  4 + 1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=  5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E325B375-27D7-4FCE-8076-EBC37AA828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4BC3DEE-A2CF-449E-B2B9-99120F2C09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1377445"/>
              </p:ext>
            </p:extLst>
          </p:nvPr>
        </p:nvGraphicFramePr>
        <p:xfrm>
          <a:off x="861391" y="1669774"/>
          <a:ext cx="2319131" cy="4585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r:id="rId3" imgW="1915195" imgH="5524119" progId="Visio.Drawing.11">
                  <p:embed/>
                </p:oleObj>
              </mc:Choice>
              <mc:Fallback>
                <p:oleObj r:id="rId3" imgW="1915195" imgH="552411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391" y="1669774"/>
                        <a:ext cx="2319131" cy="45852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3207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CC843CB-62D5-4D61-BB99-3DD34BC02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BASIS PATH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63543D9-347A-4CDF-BD1E-3556A8DD7A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441380"/>
              </p:ext>
            </p:extLst>
          </p:nvPr>
        </p:nvGraphicFramePr>
        <p:xfrm>
          <a:off x="861391" y="1669774"/>
          <a:ext cx="2319131" cy="4585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r:id="rId3" imgW="1915195" imgH="5524119" progId="Visio.Drawing.11">
                  <p:embed/>
                </p:oleObj>
              </mc:Choice>
              <mc:Fallback>
                <p:oleObj r:id="rId3" imgW="1915195" imgH="5524119" progId="Visio.Drawing.11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A4BC3DEE-A2CF-449E-B2B9-99120F2C090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391" y="1669774"/>
                        <a:ext cx="2319131" cy="45852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DD0DA4E-41A0-4A33-A8DF-3D93577E9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7356" y="1550505"/>
            <a:ext cx="6745356" cy="49960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Basis set yang </a:t>
            </a:r>
            <a:r>
              <a:rPr lang="en-US" sz="2000" dirty="0" err="1">
                <a:solidFill>
                  <a:schemeClr val="tx1"/>
                </a:solidFill>
              </a:rPr>
              <a:t>dihasilkan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dari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jalur</a:t>
            </a:r>
            <a:r>
              <a:rPr lang="en-US" sz="2000" dirty="0">
                <a:solidFill>
                  <a:schemeClr val="tx1"/>
                </a:solidFill>
              </a:rPr>
              <a:t> independent path </a:t>
            </a:r>
            <a:r>
              <a:rPr lang="en-US" sz="2000" dirty="0" err="1">
                <a:solidFill>
                  <a:schemeClr val="tx1"/>
                </a:solidFill>
              </a:rPr>
              <a:t>secara</a:t>
            </a:r>
            <a:r>
              <a:rPr lang="en-US" sz="2000" dirty="0">
                <a:solidFill>
                  <a:schemeClr val="tx1"/>
                </a:solidFill>
              </a:rPr>
              <a:t> linier </a:t>
            </a:r>
            <a:r>
              <a:rPr lang="en-US" sz="2000" dirty="0" err="1">
                <a:solidFill>
                  <a:schemeClr val="tx1"/>
                </a:solidFill>
              </a:rPr>
              <a:t>adalah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jalur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sebagai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berikut</a:t>
            </a:r>
            <a:r>
              <a:rPr lang="en-US" sz="2000" dirty="0">
                <a:solidFill>
                  <a:schemeClr val="tx1"/>
                </a:solidFill>
              </a:rPr>
              <a:t> :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 err="1">
                <a:solidFill>
                  <a:schemeClr val="tx1"/>
                </a:solidFill>
              </a:rPr>
              <a:t>Jalur</a:t>
            </a:r>
            <a:r>
              <a:rPr lang="en-US" sz="2000" dirty="0">
                <a:solidFill>
                  <a:schemeClr val="tx1"/>
                </a:solidFill>
              </a:rPr>
              <a:t> 1 : 1-2-3-4-5-6-7-8-9</a:t>
            </a:r>
          </a:p>
          <a:p>
            <a:pPr marL="0" indent="0">
              <a:buNone/>
            </a:pPr>
            <a:r>
              <a:rPr lang="en-US" sz="2000" dirty="0" err="1">
                <a:solidFill>
                  <a:schemeClr val="tx1"/>
                </a:solidFill>
              </a:rPr>
              <a:t>Jalur</a:t>
            </a:r>
            <a:r>
              <a:rPr lang="en-US" sz="2000" dirty="0">
                <a:solidFill>
                  <a:schemeClr val="tx1"/>
                </a:solidFill>
              </a:rPr>
              <a:t> 2 : 1-2-5-6-7-8-9</a:t>
            </a:r>
          </a:p>
          <a:p>
            <a:pPr marL="0" indent="0">
              <a:buNone/>
            </a:pPr>
            <a:r>
              <a:rPr lang="en-US" sz="2000" dirty="0" err="1">
                <a:solidFill>
                  <a:schemeClr val="tx1"/>
                </a:solidFill>
              </a:rPr>
              <a:t>Jalur</a:t>
            </a:r>
            <a:r>
              <a:rPr lang="en-US" sz="2000" dirty="0">
                <a:solidFill>
                  <a:schemeClr val="tx1"/>
                </a:solidFill>
              </a:rPr>
              <a:t> 3 : 1-2-3-5-6-7-8-9</a:t>
            </a:r>
          </a:p>
          <a:p>
            <a:pPr marL="0" indent="0">
              <a:buNone/>
            </a:pPr>
            <a:r>
              <a:rPr lang="en-US" sz="2000" dirty="0" err="1">
                <a:solidFill>
                  <a:schemeClr val="tx1"/>
                </a:solidFill>
              </a:rPr>
              <a:t>Jalur</a:t>
            </a:r>
            <a:r>
              <a:rPr lang="en-US" sz="2000" dirty="0">
                <a:solidFill>
                  <a:schemeClr val="tx1"/>
                </a:solidFill>
              </a:rPr>
              <a:t> 4 : 1-2-3-4-5-6-9</a:t>
            </a:r>
          </a:p>
          <a:p>
            <a:pPr marL="0" indent="0">
              <a:buNone/>
            </a:pPr>
            <a:r>
              <a:rPr lang="en-US" sz="2000" dirty="0" err="1">
                <a:solidFill>
                  <a:schemeClr val="tx1"/>
                </a:solidFill>
              </a:rPr>
              <a:t>Jalur</a:t>
            </a:r>
            <a:r>
              <a:rPr lang="en-US" sz="2000" dirty="0">
                <a:solidFill>
                  <a:schemeClr val="tx1"/>
                </a:solidFill>
              </a:rPr>
              <a:t> 5 : 1-2-3-4-5-6-7-9</a:t>
            </a:r>
          </a:p>
        </p:txBody>
      </p:sp>
    </p:spTree>
    <p:extLst>
      <p:ext uri="{BB962C8B-B14F-4D97-AF65-F5344CB8AC3E}">
        <p14:creationId xmlns:p14="http://schemas.microsoft.com/office/powerpoint/2010/main" val="1922781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49850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>
                <a:solidFill>
                  <a:schemeClr val="tx1"/>
                </a:solidFill>
              </a:rPr>
              <a:t>Berdasarkan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hasil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penelitian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dilakukan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pada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Kota Gorontalo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pembahasan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telah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diuraikan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sebelumnya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maka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ditarik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suatu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kesimpulan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bahwa</a:t>
            </a:r>
            <a:r>
              <a:rPr lang="en-US" sz="2000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1.	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Geografis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di Kota Gorontalo </a:t>
            </a:r>
            <a:r>
              <a:rPr lang="en-US" sz="2000" dirty="0" err="1">
                <a:solidFill>
                  <a:schemeClr val="tx1"/>
                </a:solidFill>
              </a:rPr>
              <a:t>Berbasis</a:t>
            </a:r>
            <a:r>
              <a:rPr lang="en-US" sz="2000" dirty="0">
                <a:solidFill>
                  <a:schemeClr val="tx1"/>
                </a:solidFill>
              </a:rPr>
              <a:t> Android</a:t>
            </a:r>
            <a:r>
              <a:rPr lang="en-US" sz="2000" i="1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direkayasa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sehingga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membantu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memudahkan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pihak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Kota Gorontalo </a:t>
            </a:r>
            <a:r>
              <a:rPr lang="en-US" sz="2000" dirty="0" err="1">
                <a:solidFill>
                  <a:schemeClr val="tx1"/>
                </a:solidFill>
              </a:rPr>
              <a:t>dalam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mengetahui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ada</a:t>
            </a:r>
            <a:r>
              <a:rPr lang="en-US" sz="2000" dirty="0">
                <a:solidFill>
                  <a:schemeClr val="tx1"/>
                </a:solidFill>
              </a:rPr>
              <a:t> di </a:t>
            </a:r>
            <a:r>
              <a:rPr lang="en-US" sz="2000" dirty="0" err="1">
                <a:solidFill>
                  <a:schemeClr val="tx1"/>
                </a:solidFill>
              </a:rPr>
              <a:t>kota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2.	</a:t>
            </a:r>
            <a:r>
              <a:rPr lang="en-US" sz="2000" dirty="0" err="1">
                <a:solidFill>
                  <a:schemeClr val="tx1"/>
                </a:solidFill>
              </a:rPr>
              <a:t>Dapat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diketahui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hasil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penerapan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Geografis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di Kota Gorontalo </a:t>
            </a:r>
            <a:r>
              <a:rPr lang="en-US" sz="2000" dirty="0" err="1">
                <a:solidFill>
                  <a:schemeClr val="tx1"/>
                </a:solidFill>
              </a:rPr>
              <a:t>Berbasis</a:t>
            </a:r>
            <a:r>
              <a:rPr lang="en-US" sz="2000" dirty="0">
                <a:solidFill>
                  <a:schemeClr val="tx1"/>
                </a:solidFill>
              </a:rPr>
              <a:t> Android yang </a:t>
            </a:r>
            <a:r>
              <a:rPr lang="en-US" sz="2000" dirty="0" err="1">
                <a:solidFill>
                  <a:schemeClr val="tx1"/>
                </a:solidFill>
              </a:rPr>
              <a:t>telah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direkayasa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CC843CB-62D5-4D61-BB99-3DD34BC02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KESIMPULAN</a:t>
            </a:r>
          </a:p>
        </p:txBody>
      </p:sp>
    </p:spTree>
    <p:extLst>
      <p:ext uri="{BB962C8B-B14F-4D97-AF65-F5344CB8AC3E}">
        <p14:creationId xmlns:p14="http://schemas.microsoft.com/office/powerpoint/2010/main" val="793769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6286" y="2863403"/>
            <a:ext cx="8596668" cy="1320800"/>
          </a:xfrm>
        </p:spPr>
        <p:txBody>
          <a:bodyPr>
            <a:normAutofit/>
          </a:bodyPr>
          <a:lstStyle/>
          <a:p>
            <a:r>
              <a:rPr lang="en-US" sz="7200" dirty="0"/>
              <a:t>TERIMA KASIH</a:t>
            </a:r>
          </a:p>
        </p:txBody>
      </p:sp>
    </p:spTree>
    <p:extLst>
      <p:ext uri="{BB962C8B-B14F-4D97-AF65-F5344CB8AC3E}">
        <p14:creationId xmlns:p14="http://schemas.microsoft.com/office/powerpoint/2010/main" val="36680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Latar</a:t>
            </a:r>
            <a:r>
              <a:rPr lang="en-US" dirty="0"/>
              <a:t> </a:t>
            </a:r>
            <a:r>
              <a:rPr lang="en-US" dirty="0" err="1"/>
              <a:t>Belakang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198" y="1270000"/>
            <a:ext cx="9362940" cy="52674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Pos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Pemberdayaan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Keluarga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merupakan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lembaga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masyarakat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berupa</a:t>
            </a:r>
            <a:r>
              <a:rPr lang="en-US" dirty="0">
                <a:solidFill>
                  <a:schemeClr val="tx1"/>
                </a:solidFill>
              </a:rPr>
              <a:t> forum </a:t>
            </a:r>
            <a:r>
              <a:rPr lang="en-US" dirty="0" err="1">
                <a:solidFill>
                  <a:schemeClr val="tx1"/>
                </a:solidFill>
              </a:rPr>
              <a:t>silaturahmi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advokasi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komunikasi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edukasi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wadah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kegiatan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penguatan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fungsi-fungsi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keluarga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secara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terpadu</a:t>
            </a:r>
            <a:r>
              <a:rPr lang="en-US" dirty="0">
                <a:solidFill>
                  <a:schemeClr val="tx1"/>
                </a:solidFill>
              </a:rPr>
              <a:t>. Di Kota </a:t>
            </a:r>
            <a:r>
              <a:rPr lang="en-US" dirty="0" err="1">
                <a:solidFill>
                  <a:schemeClr val="tx1"/>
                </a:solidFill>
              </a:rPr>
              <a:t>Gorontalo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pengembangan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diperkuat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kegiatan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Kuliah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Kerja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Lapang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Pengabdian</a:t>
            </a:r>
            <a:r>
              <a:rPr lang="en-US" dirty="0">
                <a:solidFill>
                  <a:schemeClr val="tx1"/>
                </a:solidFill>
              </a:rPr>
              <a:t> (KKLP). </a:t>
            </a:r>
            <a:r>
              <a:rPr lang="en-US" dirty="0" err="1">
                <a:solidFill>
                  <a:schemeClr val="tx1"/>
                </a:solidFill>
              </a:rPr>
              <a:t>Dalam</a:t>
            </a:r>
            <a:r>
              <a:rPr lang="en-US" dirty="0">
                <a:solidFill>
                  <a:schemeClr val="tx1"/>
                </a:solidFill>
              </a:rPr>
              <a:t> KKLP </a:t>
            </a:r>
            <a:r>
              <a:rPr lang="en-US" dirty="0" err="1">
                <a:solidFill>
                  <a:schemeClr val="tx1"/>
                </a:solidFill>
              </a:rPr>
              <a:t>Tematik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mahasiswa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ditugaskan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untuk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melakukan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penyuluhan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anjuran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pentingnya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pembentukan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jaringan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. Di </a:t>
            </a:r>
            <a:r>
              <a:rPr lang="en-US" dirty="0" err="1">
                <a:solidFill>
                  <a:schemeClr val="tx1"/>
                </a:solidFill>
              </a:rPr>
              <a:t>desa</a:t>
            </a:r>
            <a:r>
              <a:rPr lang="en-US" dirty="0">
                <a:solidFill>
                  <a:schemeClr val="tx1"/>
                </a:solidFill>
              </a:rPr>
              <a:t>/</a:t>
            </a:r>
            <a:r>
              <a:rPr lang="en-US" dirty="0" err="1">
                <a:solidFill>
                  <a:schemeClr val="tx1"/>
                </a:solidFill>
              </a:rPr>
              <a:t>kelurahannya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kemudian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membantu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membentuk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melatih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calon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pengurus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serta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mendampingi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anggota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bekerja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keras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mengembangkan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keluarganya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Informasi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mengenai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lokasi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di Kota </a:t>
            </a:r>
            <a:r>
              <a:rPr lang="en-US" dirty="0" err="1">
                <a:solidFill>
                  <a:schemeClr val="tx1"/>
                </a:solidFill>
              </a:rPr>
              <a:t>Gorontalo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masih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sangat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terbatas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sehingga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masyarakat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kesulitan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untuk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mengetahui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lokasi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ada</a:t>
            </a:r>
            <a:r>
              <a:rPr lang="en-US" dirty="0">
                <a:solidFill>
                  <a:schemeClr val="tx1"/>
                </a:solidFill>
              </a:rPr>
              <a:t> di Kota </a:t>
            </a:r>
            <a:r>
              <a:rPr lang="en-US" dirty="0" err="1">
                <a:solidFill>
                  <a:schemeClr val="tx1"/>
                </a:solidFill>
              </a:rPr>
              <a:t>Gorontalo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sehingga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perkembangan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tidak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dapat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dipantau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secara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rinci</a:t>
            </a:r>
            <a:r>
              <a:rPr lang="en-US" dirty="0">
                <a:solidFill>
                  <a:schemeClr val="tx1"/>
                </a:solidFill>
              </a:rPr>
              <a:t>, detail </a:t>
            </a:r>
            <a:r>
              <a:rPr lang="en-US" dirty="0" err="1">
                <a:solidFill>
                  <a:schemeClr val="tx1"/>
                </a:solidFill>
              </a:rPr>
              <a:t>dan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akurat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Biasanya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masyarakat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mengetahui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informasi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lokasi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tersebut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dengan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bertanya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kepada</a:t>
            </a:r>
            <a:r>
              <a:rPr lang="en-US" dirty="0">
                <a:solidFill>
                  <a:schemeClr val="tx1"/>
                </a:solidFill>
              </a:rPr>
              <a:t>  orang  lain  yang  </a:t>
            </a:r>
            <a:r>
              <a:rPr lang="en-US" dirty="0" err="1">
                <a:solidFill>
                  <a:schemeClr val="tx1"/>
                </a:solidFill>
              </a:rPr>
              <a:t>dikira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mengetahui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dimana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lokasi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 yang  lain  </a:t>
            </a:r>
            <a:r>
              <a:rPr lang="en-US" dirty="0" err="1">
                <a:solidFill>
                  <a:schemeClr val="tx1"/>
                </a:solidFill>
              </a:rPr>
              <a:t>berada</a:t>
            </a:r>
            <a:r>
              <a:rPr lang="en-US" dirty="0">
                <a:solidFill>
                  <a:schemeClr val="tx1"/>
                </a:solidFill>
              </a:rPr>
              <a:t>,  </a:t>
            </a:r>
            <a:r>
              <a:rPr lang="en-US" dirty="0" err="1">
                <a:solidFill>
                  <a:schemeClr val="tx1"/>
                </a:solidFill>
              </a:rPr>
              <a:t>karena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masyarakat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hanya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mengetahui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lokasi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Posdaya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berada</a:t>
            </a:r>
            <a:r>
              <a:rPr lang="en-US" dirty="0">
                <a:solidFill>
                  <a:schemeClr val="tx1"/>
                </a:solidFill>
              </a:rPr>
              <a:t> di </a:t>
            </a:r>
            <a:r>
              <a:rPr lang="en-US" dirty="0" err="1">
                <a:solidFill>
                  <a:schemeClr val="tx1"/>
                </a:solidFill>
              </a:rPr>
              <a:t>sekitar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lokasi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tempat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tinggalnya</a:t>
            </a:r>
            <a:r>
              <a:rPr lang="en-US" dirty="0">
                <a:solidFill>
                  <a:schemeClr val="tx1"/>
                </a:solidFill>
              </a:rPr>
              <a:t>.  Akan  </a:t>
            </a:r>
            <a:r>
              <a:rPr lang="en-US" dirty="0" err="1">
                <a:solidFill>
                  <a:schemeClr val="tx1"/>
                </a:solidFill>
              </a:rPr>
              <a:t>tetapi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informasi</a:t>
            </a:r>
            <a:r>
              <a:rPr lang="en-US" dirty="0">
                <a:solidFill>
                  <a:schemeClr val="tx1"/>
                </a:solidFill>
              </a:rPr>
              <a:t>  yang  </a:t>
            </a:r>
            <a:r>
              <a:rPr lang="en-US" dirty="0" err="1">
                <a:solidFill>
                  <a:schemeClr val="tx1"/>
                </a:solidFill>
              </a:rPr>
              <a:t>mereka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peroleh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belum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begitu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akurat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dari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segi</a:t>
            </a:r>
            <a:r>
              <a:rPr lang="en-US" dirty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geografis</a:t>
            </a:r>
            <a:r>
              <a:rPr lang="en-US" dirty="0">
                <a:solidFill>
                  <a:schemeClr val="tx1"/>
                </a:solidFill>
              </a:rPr>
              <a:t>. 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72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Rumusan</a:t>
            </a:r>
            <a:r>
              <a:rPr lang="en-US" dirty="0"/>
              <a:t> </a:t>
            </a:r>
            <a:r>
              <a:rPr lang="en-US" dirty="0" err="1"/>
              <a:t>Masalah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154" y="1365161"/>
            <a:ext cx="8758847" cy="4676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err="1">
                <a:solidFill>
                  <a:schemeClr val="tx1"/>
                </a:solidFill>
              </a:rPr>
              <a:t>Berdasarkan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Latar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Belakang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diatas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maka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menjadi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Rumusan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Masalah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dalam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penelitian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adalah</a:t>
            </a:r>
            <a:r>
              <a:rPr lang="en-US" sz="2000" dirty="0">
                <a:solidFill>
                  <a:schemeClr val="tx1"/>
                </a:solidFill>
              </a:rPr>
              <a:t> :</a:t>
            </a:r>
          </a:p>
          <a:p>
            <a:pPr lvl="0"/>
            <a:r>
              <a:rPr lang="id-ID" sz="2000" dirty="0">
                <a:solidFill>
                  <a:schemeClr val="tx1"/>
                </a:solidFill>
              </a:rPr>
              <a:t>Bagaimana cara merekayasa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Geografis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di Kota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berbasis</a:t>
            </a:r>
            <a:r>
              <a:rPr lang="en-US" sz="2000" dirty="0">
                <a:solidFill>
                  <a:schemeClr val="tx1"/>
                </a:solidFill>
              </a:rPr>
              <a:t> Android ?</a:t>
            </a:r>
          </a:p>
          <a:p>
            <a:r>
              <a:rPr lang="en-US" sz="2000" dirty="0" err="1">
                <a:solidFill>
                  <a:schemeClr val="tx1"/>
                </a:solidFill>
              </a:rPr>
              <a:t>Apakah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Geografis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telah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direkayasa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id-ID" sz="2000" dirty="0">
                <a:solidFill>
                  <a:schemeClr val="tx1"/>
                </a:solidFill>
              </a:rPr>
              <a:t>dapat </a:t>
            </a:r>
            <a:r>
              <a:rPr lang="en-US" sz="2000" dirty="0" err="1">
                <a:solidFill>
                  <a:schemeClr val="tx1"/>
                </a:solidFill>
              </a:rPr>
              <a:t>dimplementasikan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id-ID" sz="2000" dirty="0">
                <a:solidFill>
                  <a:schemeClr val="tx1"/>
                </a:solidFill>
              </a:rPr>
              <a:t>Pada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Kota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r>
              <a:rPr lang="en-US" sz="2000" dirty="0">
                <a:solidFill>
                  <a:schemeClr val="tx1"/>
                </a:solidFill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248657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Penelitian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87" y="1429555"/>
            <a:ext cx="8900515" cy="46118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err="1">
                <a:solidFill>
                  <a:schemeClr val="tx1"/>
                </a:solidFill>
              </a:rPr>
              <a:t>Adapun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tujuan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penelitian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berdasarkan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rumusan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masalah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diatas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yaitu</a:t>
            </a:r>
            <a:r>
              <a:rPr lang="en-US" sz="2000" dirty="0">
                <a:solidFill>
                  <a:schemeClr val="tx1"/>
                </a:solidFill>
              </a:rPr>
              <a:t> :</a:t>
            </a:r>
          </a:p>
          <a:p>
            <a:pPr lvl="0"/>
            <a:r>
              <a:rPr lang="id-ID" sz="2000" dirty="0">
                <a:solidFill>
                  <a:schemeClr val="tx1"/>
                </a:solidFill>
              </a:rPr>
              <a:t>Untuk </a:t>
            </a:r>
            <a:r>
              <a:rPr lang="en-US" sz="2000" dirty="0" err="1">
                <a:solidFill>
                  <a:schemeClr val="tx1"/>
                </a:solidFill>
              </a:rPr>
              <a:t>mengetahui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cara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id-ID" sz="2000" dirty="0">
                <a:solidFill>
                  <a:schemeClr val="tx1"/>
                </a:solidFill>
              </a:rPr>
              <a:t>merekayasa </a:t>
            </a:r>
            <a:r>
              <a:rPr lang="en-US" sz="2000" dirty="0" err="1">
                <a:solidFill>
                  <a:schemeClr val="tx1"/>
                </a:solidFill>
              </a:rPr>
              <a:t>Sistem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Informasi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Geografis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untuk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di Kota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berbasis</a:t>
            </a:r>
            <a:r>
              <a:rPr lang="en-US" sz="2000" dirty="0">
                <a:solidFill>
                  <a:schemeClr val="tx1"/>
                </a:solidFill>
              </a:rPr>
              <a:t> Android.</a:t>
            </a:r>
          </a:p>
          <a:p>
            <a:r>
              <a:rPr lang="en-US" sz="2000" dirty="0" err="1">
                <a:solidFill>
                  <a:schemeClr val="tx1"/>
                </a:solidFill>
              </a:rPr>
              <a:t>Aplikasi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Berbasis</a:t>
            </a:r>
            <a:r>
              <a:rPr lang="en-US" sz="2000" dirty="0">
                <a:solidFill>
                  <a:schemeClr val="tx1"/>
                </a:solidFill>
              </a:rPr>
              <a:t> Android </a:t>
            </a:r>
            <a:r>
              <a:rPr lang="en-US" sz="2000" dirty="0" err="1">
                <a:solidFill>
                  <a:schemeClr val="tx1"/>
                </a:solidFill>
              </a:rPr>
              <a:t>Pemetaan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Lokasi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yang </a:t>
            </a:r>
            <a:r>
              <a:rPr lang="en-US" sz="2000" dirty="0" err="1">
                <a:solidFill>
                  <a:schemeClr val="tx1"/>
                </a:solidFill>
              </a:rPr>
              <a:t>telah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direkayasa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id-ID" sz="2000" dirty="0">
                <a:solidFill>
                  <a:schemeClr val="tx1"/>
                </a:solidFill>
              </a:rPr>
              <a:t>dapat </a:t>
            </a:r>
            <a:r>
              <a:rPr lang="en-US" sz="2000" dirty="0" err="1">
                <a:solidFill>
                  <a:schemeClr val="tx1"/>
                </a:solidFill>
              </a:rPr>
              <a:t>dimplementasikan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id-ID" sz="2000" dirty="0">
                <a:solidFill>
                  <a:schemeClr val="tx1"/>
                </a:solidFill>
              </a:rPr>
              <a:t>Pada </a:t>
            </a:r>
            <a:r>
              <a:rPr lang="en-US" sz="2000" dirty="0" err="1">
                <a:solidFill>
                  <a:schemeClr val="tx1"/>
                </a:solidFill>
              </a:rPr>
              <a:t>Posdaya</a:t>
            </a:r>
            <a:r>
              <a:rPr lang="en-US" sz="2000" dirty="0">
                <a:solidFill>
                  <a:schemeClr val="tx1"/>
                </a:solidFill>
              </a:rPr>
              <a:t> Kota </a:t>
            </a:r>
            <a:r>
              <a:rPr lang="en-US" sz="2000" dirty="0" err="1">
                <a:solidFill>
                  <a:schemeClr val="tx1"/>
                </a:solidFill>
              </a:rPr>
              <a:t>Gorontalo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6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KERANGKA PEMIKIRAN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5008"/>
            <a:ext cx="12192000" cy="5582991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EKO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57578" y="2177254"/>
            <a:ext cx="2537139" cy="1918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u="sng" dirty="0">
                <a:solidFill>
                  <a:schemeClr val="tx1"/>
                </a:solidFill>
              </a:rPr>
              <a:t>MASALAH</a:t>
            </a:r>
          </a:p>
          <a:p>
            <a:pPr lvl="0"/>
            <a:r>
              <a:rPr lang="en-US" sz="1100" dirty="0">
                <a:solidFill>
                  <a:schemeClr val="tx1"/>
                </a:solidFill>
              </a:rPr>
              <a:t>1. </a:t>
            </a:r>
            <a:r>
              <a:rPr lang="id-ID" sz="1100" dirty="0">
                <a:solidFill>
                  <a:schemeClr val="tx1"/>
                </a:solidFill>
              </a:rPr>
              <a:t>Bagaimana cara merekayasa </a:t>
            </a:r>
            <a:r>
              <a:rPr lang="en-US" sz="1100" dirty="0" err="1">
                <a:solidFill>
                  <a:schemeClr val="tx1"/>
                </a:solidFill>
              </a:rPr>
              <a:t>Sistem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Informasi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Geografis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untuk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Pemetaan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di Kota </a:t>
            </a:r>
            <a:r>
              <a:rPr lang="en-US" sz="1100" dirty="0" err="1">
                <a:solidFill>
                  <a:schemeClr val="tx1"/>
                </a:solidFill>
              </a:rPr>
              <a:t>Gorontalo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berbasis</a:t>
            </a:r>
            <a:r>
              <a:rPr lang="en-US" sz="1100" dirty="0">
                <a:solidFill>
                  <a:schemeClr val="tx1"/>
                </a:solidFill>
              </a:rPr>
              <a:t> Android ?</a:t>
            </a:r>
          </a:p>
          <a:p>
            <a:pPr lvl="0"/>
            <a:r>
              <a:rPr lang="en-US" sz="1100" dirty="0">
                <a:solidFill>
                  <a:schemeClr val="tx1"/>
                </a:solidFill>
              </a:rPr>
              <a:t>2. </a:t>
            </a:r>
            <a:r>
              <a:rPr lang="en-US" sz="1100" dirty="0" err="1">
                <a:solidFill>
                  <a:schemeClr val="tx1"/>
                </a:solidFill>
              </a:rPr>
              <a:t>Apakah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Sistem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Informasi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Geografis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Pemetaan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yang </a:t>
            </a:r>
            <a:r>
              <a:rPr lang="en-US" sz="1100" dirty="0" err="1">
                <a:solidFill>
                  <a:schemeClr val="tx1"/>
                </a:solidFill>
              </a:rPr>
              <a:t>telah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direkayasa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id-ID" sz="1100" dirty="0">
                <a:solidFill>
                  <a:schemeClr val="tx1"/>
                </a:solidFill>
              </a:rPr>
              <a:t>dapat </a:t>
            </a:r>
            <a:r>
              <a:rPr lang="en-US" sz="1100" dirty="0" err="1">
                <a:solidFill>
                  <a:schemeClr val="tx1"/>
                </a:solidFill>
              </a:rPr>
              <a:t>dimplementasikan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id-ID" sz="1100" dirty="0">
                <a:solidFill>
                  <a:schemeClr val="tx1"/>
                </a:solidFill>
              </a:rPr>
              <a:t>Pada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Kota </a:t>
            </a:r>
            <a:r>
              <a:rPr lang="en-US" sz="1100" dirty="0" err="1">
                <a:solidFill>
                  <a:schemeClr val="tx1"/>
                </a:solidFill>
              </a:rPr>
              <a:t>Gorontalo</a:t>
            </a:r>
            <a:r>
              <a:rPr lang="en-US" sz="1100" dirty="0">
                <a:solidFill>
                  <a:schemeClr val="tx1"/>
                </a:solidFill>
              </a:rPr>
              <a:t> ?</a:t>
            </a:r>
          </a:p>
          <a:p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7578" y="4341796"/>
            <a:ext cx="2381162" cy="10907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u="sng" dirty="0">
                <a:solidFill>
                  <a:schemeClr val="tx1"/>
                </a:solidFill>
              </a:rPr>
              <a:t>PELUANG</a:t>
            </a:r>
          </a:p>
          <a:p>
            <a:pPr lvl="0"/>
            <a:r>
              <a:rPr lang="en-US" sz="1100" dirty="0">
                <a:solidFill>
                  <a:schemeClr val="tx1"/>
                </a:solidFill>
              </a:rPr>
              <a:t>1. Internet </a:t>
            </a:r>
            <a:r>
              <a:rPr lang="en-US" sz="1100" dirty="0" err="1">
                <a:solidFill>
                  <a:schemeClr val="tx1"/>
                </a:solidFill>
              </a:rPr>
              <a:t>semakin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mudah</a:t>
            </a:r>
            <a:r>
              <a:rPr lang="en-US" sz="1100" dirty="0">
                <a:solidFill>
                  <a:schemeClr val="tx1"/>
                </a:solidFill>
              </a:rPr>
              <a:t> di </a:t>
            </a:r>
            <a:r>
              <a:rPr lang="en-US" sz="1100" dirty="0" err="1">
                <a:solidFill>
                  <a:schemeClr val="tx1"/>
                </a:solidFill>
              </a:rPr>
              <a:t>akses</a:t>
            </a:r>
            <a:endParaRPr lang="en-US" sz="1100" dirty="0">
              <a:solidFill>
                <a:schemeClr val="tx1"/>
              </a:solidFill>
            </a:endParaRPr>
          </a:p>
          <a:p>
            <a:pPr lvl="0"/>
            <a:r>
              <a:rPr lang="en-US" sz="1100" dirty="0">
                <a:solidFill>
                  <a:schemeClr val="tx1"/>
                </a:solidFill>
              </a:rPr>
              <a:t>2. </a:t>
            </a:r>
            <a:r>
              <a:rPr lang="en-US" sz="1100" dirty="0" err="1">
                <a:solidFill>
                  <a:schemeClr val="tx1"/>
                </a:solidFill>
              </a:rPr>
              <a:t>Banyaknya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masyarakat</a:t>
            </a:r>
            <a:r>
              <a:rPr lang="en-US" sz="1100" dirty="0">
                <a:solidFill>
                  <a:schemeClr val="tx1"/>
                </a:solidFill>
              </a:rPr>
              <a:t> yang </a:t>
            </a:r>
            <a:r>
              <a:rPr lang="en-US" sz="1100" dirty="0" err="1">
                <a:solidFill>
                  <a:schemeClr val="tx1"/>
                </a:solidFill>
              </a:rPr>
              <a:t>menggunakan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i="1" dirty="0">
                <a:solidFill>
                  <a:schemeClr val="tx1"/>
                </a:solidFill>
              </a:rPr>
              <a:t>Smartphone Android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92867" y="4341796"/>
            <a:ext cx="2301027" cy="905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u="sng" dirty="0">
                <a:solidFill>
                  <a:schemeClr val="tx1"/>
                </a:solidFill>
              </a:rPr>
              <a:t>SOLUSI</a:t>
            </a:r>
          </a:p>
          <a:p>
            <a:r>
              <a:rPr lang="en-US" sz="1100" dirty="0" err="1">
                <a:solidFill>
                  <a:schemeClr val="tx1"/>
                </a:solidFill>
              </a:rPr>
              <a:t>Sistem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Informasi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Geografis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Untuk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Pemetaan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di Kota </a:t>
            </a:r>
            <a:r>
              <a:rPr lang="en-US" sz="1100" dirty="0" err="1">
                <a:solidFill>
                  <a:schemeClr val="tx1"/>
                </a:solidFill>
              </a:rPr>
              <a:t>Gorontalo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Berbasis</a:t>
            </a:r>
            <a:r>
              <a:rPr lang="en-US" sz="1100" dirty="0">
                <a:solidFill>
                  <a:schemeClr val="tx1"/>
                </a:solidFill>
              </a:rPr>
              <a:t> Android</a:t>
            </a:r>
          </a:p>
        </p:txBody>
      </p:sp>
      <p:sp>
        <p:nvSpPr>
          <p:cNvPr id="45" name="Rectangle 44"/>
          <p:cNvSpPr/>
          <p:nvPr/>
        </p:nvSpPr>
        <p:spPr>
          <a:xfrm>
            <a:off x="3032257" y="2276704"/>
            <a:ext cx="1511124" cy="671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u="sng" dirty="0">
                <a:solidFill>
                  <a:schemeClr val="tx1"/>
                </a:solidFill>
              </a:rPr>
              <a:t>ANALISIS SISTEM</a:t>
            </a:r>
          </a:p>
          <a:p>
            <a:pPr lvl="0"/>
            <a:r>
              <a:rPr lang="en-US" sz="1100" dirty="0">
                <a:solidFill>
                  <a:schemeClr val="tx1"/>
                </a:solidFill>
              </a:rPr>
              <a:t>1. </a:t>
            </a:r>
            <a:r>
              <a:rPr lang="en-US" sz="1100" dirty="0" err="1">
                <a:solidFill>
                  <a:schemeClr val="tx1"/>
                </a:solidFill>
              </a:rPr>
              <a:t>Sistem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Berjalan</a:t>
            </a:r>
            <a:endParaRPr lang="en-US" sz="1100" dirty="0">
              <a:solidFill>
                <a:schemeClr val="tx1"/>
              </a:solidFill>
            </a:endParaRPr>
          </a:p>
          <a:p>
            <a:pPr lvl="0"/>
            <a:r>
              <a:rPr lang="en-US" sz="1100" dirty="0">
                <a:solidFill>
                  <a:schemeClr val="tx1"/>
                </a:solidFill>
              </a:rPr>
              <a:t>2. </a:t>
            </a:r>
            <a:r>
              <a:rPr lang="en-US" sz="1100" dirty="0" err="1">
                <a:solidFill>
                  <a:schemeClr val="tx1"/>
                </a:solidFill>
              </a:rPr>
              <a:t>Sistem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Diusulkan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4065429" y="3035463"/>
            <a:ext cx="0" cy="12043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 flipV="1">
            <a:off x="2725070" y="4673966"/>
            <a:ext cx="559044" cy="5446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/>
          <p:nvPr/>
        </p:nvCxnSpPr>
        <p:spPr>
          <a:xfrm>
            <a:off x="4606700" y="2630717"/>
            <a:ext cx="841065" cy="43958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5531471" y="2197644"/>
            <a:ext cx="1728277" cy="16330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u="sng" dirty="0">
                <a:solidFill>
                  <a:schemeClr val="tx1"/>
                </a:solidFill>
              </a:rPr>
              <a:t>DESAIN SISTEM</a:t>
            </a:r>
          </a:p>
          <a:p>
            <a:r>
              <a:rPr lang="en-US" sz="1100" dirty="0">
                <a:solidFill>
                  <a:schemeClr val="tx1"/>
                </a:solidFill>
                <a:effectLst/>
              </a:rPr>
              <a:t>- </a:t>
            </a:r>
            <a:r>
              <a:rPr lang="en-US" sz="1100" dirty="0" err="1">
                <a:solidFill>
                  <a:schemeClr val="tx1"/>
                </a:solidFill>
                <a:effectLst/>
              </a:rPr>
              <a:t>Desain</a:t>
            </a:r>
            <a:r>
              <a:rPr lang="en-US" sz="1100" dirty="0">
                <a:solidFill>
                  <a:schemeClr val="tx1"/>
                </a:solidFill>
                <a:effectLst/>
              </a:rPr>
              <a:t> Model</a:t>
            </a:r>
          </a:p>
          <a:p>
            <a:r>
              <a:rPr lang="en-US" sz="1100" dirty="0">
                <a:solidFill>
                  <a:schemeClr val="tx1"/>
                </a:solidFill>
                <a:effectLst/>
              </a:rPr>
              <a:t>- </a:t>
            </a:r>
            <a:r>
              <a:rPr lang="en-US" sz="1100" dirty="0" err="1">
                <a:solidFill>
                  <a:schemeClr val="tx1"/>
                </a:solidFill>
                <a:effectLst/>
              </a:rPr>
              <a:t>Desain</a:t>
            </a:r>
            <a:r>
              <a:rPr lang="en-US" sz="1100" dirty="0">
                <a:solidFill>
                  <a:schemeClr val="tx1"/>
                </a:solidFill>
                <a:effectLst/>
              </a:rPr>
              <a:t> User Interface</a:t>
            </a:r>
          </a:p>
          <a:p>
            <a:r>
              <a:rPr lang="en-US" sz="1100" dirty="0">
                <a:solidFill>
                  <a:schemeClr val="tx1"/>
                </a:solidFill>
                <a:effectLst/>
              </a:rPr>
              <a:t>- </a:t>
            </a:r>
            <a:r>
              <a:rPr lang="en-US" sz="1100" dirty="0" err="1">
                <a:solidFill>
                  <a:schemeClr val="tx1"/>
                </a:solidFill>
                <a:effectLst/>
              </a:rPr>
              <a:t>Desain</a:t>
            </a:r>
            <a:r>
              <a:rPr lang="en-US" sz="1100" dirty="0">
                <a:solidFill>
                  <a:schemeClr val="tx1"/>
                </a:solidFill>
                <a:effectLst/>
              </a:rPr>
              <a:t> Output</a:t>
            </a:r>
          </a:p>
          <a:p>
            <a:r>
              <a:rPr lang="en-US" sz="1100" dirty="0">
                <a:solidFill>
                  <a:schemeClr val="tx1"/>
                </a:solidFill>
                <a:effectLst/>
              </a:rPr>
              <a:t>- </a:t>
            </a:r>
            <a:r>
              <a:rPr lang="en-US" sz="1100" dirty="0" err="1">
                <a:solidFill>
                  <a:schemeClr val="tx1"/>
                </a:solidFill>
                <a:effectLst/>
              </a:rPr>
              <a:t>Desain</a:t>
            </a:r>
            <a:r>
              <a:rPr lang="en-US" sz="1100" dirty="0">
                <a:solidFill>
                  <a:schemeClr val="tx1"/>
                </a:solidFill>
                <a:effectLst/>
              </a:rPr>
              <a:t> Input</a:t>
            </a:r>
          </a:p>
          <a:p>
            <a:r>
              <a:rPr lang="en-US" sz="1100" dirty="0">
                <a:solidFill>
                  <a:schemeClr val="tx1"/>
                </a:solidFill>
                <a:effectLst/>
              </a:rPr>
              <a:t>- </a:t>
            </a:r>
            <a:r>
              <a:rPr lang="en-US" sz="1100" dirty="0" err="1">
                <a:solidFill>
                  <a:schemeClr val="tx1"/>
                </a:solidFill>
                <a:effectLst/>
              </a:rPr>
              <a:t>Desain</a:t>
            </a:r>
            <a:r>
              <a:rPr lang="en-US" sz="1100" dirty="0">
                <a:solidFill>
                  <a:schemeClr val="tx1"/>
                </a:solidFill>
                <a:effectLst/>
              </a:rPr>
              <a:t> Database</a:t>
            </a:r>
          </a:p>
          <a:p>
            <a:r>
              <a:rPr lang="en-US" sz="1100" dirty="0">
                <a:solidFill>
                  <a:schemeClr val="tx1"/>
                </a:solidFill>
              </a:rPr>
              <a:t>- </a:t>
            </a:r>
            <a:r>
              <a:rPr lang="en-US" sz="1100" dirty="0" err="1">
                <a:solidFill>
                  <a:schemeClr val="tx1"/>
                </a:solidFill>
              </a:rPr>
              <a:t>Desain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Teknologi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896372" y="4341796"/>
            <a:ext cx="1650650" cy="905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u="sng" dirty="0">
                <a:solidFill>
                  <a:schemeClr val="tx1"/>
                </a:solidFill>
              </a:rPr>
              <a:t>PEMBANGUNAN SISTEM</a:t>
            </a:r>
          </a:p>
          <a:p>
            <a:pPr lvl="0"/>
            <a:r>
              <a:rPr lang="en-US" sz="1100" i="1" dirty="0">
                <a:solidFill>
                  <a:schemeClr val="tx1"/>
                </a:solidFill>
              </a:rPr>
              <a:t>- Android Studio</a:t>
            </a:r>
            <a:endParaRPr lang="en-US" sz="1100" dirty="0">
              <a:solidFill>
                <a:schemeClr val="tx1"/>
              </a:solidFill>
            </a:endParaRPr>
          </a:p>
          <a:p>
            <a:pPr lvl="0"/>
            <a:r>
              <a:rPr lang="en-US" sz="1100" i="1" dirty="0">
                <a:solidFill>
                  <a:schemeClr val="tx1"/>
                </a:solidFill>
              </a:rPr>
              <a:t>- MySQL</a:t>
            </a:r>
            <a:endParaRPr lang="en-US" sz="1100" dirty="0">
              <a:solidFill>
                <a:schemeClr val="tx1"/>
              </a:solidFill>
            </a:endParaRPr>
          </a:p>
          <a:p>
            <a:pPr lvl="0"/>
            <a:r>
              <a:rPr lang="en-US" sz="1100" dirty="0">
                <a:solidFill>
                  <a:schemeClr val="tx1"/>
                </a:solidFill>
              </a:rPr>
              <a:t>- Google Maps API</a:t>
            </a:r>
          </a:p>
        </p:txBody>
      </p:sp>
      <p:cxnSp>
        <p:nvCxnSpPr>
          <p:cNvPr id="86" name="Elbow Connector 85"/>
          <p:cNvCxnSpPr/>
          <p:nvPr/>
        </p:nvCxnSpPr>
        <p:spPr>
          <a:xfrm rot="16200000" flipH="1">
            <a:off x="2846672" y="3138947"/>
            <a:ext cx="1129773" cy="1066266"/>
          </a:xfrm>
          <a:prstGeom prst="bentConnector3">
            <a:avLst>
              <a:gd name="adj1" fmla="val -15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H="1">
            <a:off x="6415823" y="3915783"/>
            <a:ext cx="1" cy="3014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7793995" y="2379067"/>
            <a:ext cx="1650650" cy="905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u="sng" dirty="0">
                <a:solidFill>
                  <a:schemeClr val="tx1"/>
                </a:solidFill>
              </a:rPr>
              <a:t>IMPLEMENTASI SISTEM</a:t>
            </a:r>
          </a:p>
          <a:p>
            <a:pPr algn="ctr"/>
            <a:r>
              <a:rPr lang="en-US" sz="1100" u="sng" dirty="0" err="1">
                <a:solidFill>
                  <a:schemeClr val="tx1"/>
                </a:solidFill>
              </a:rPr>
              <a:t>Posdaya</a:t>
            </a:r>
            <a:r>
              <a:rPr lang="en-US" sz="1100" u="sng" dirty="0">
                <a:solidFill>
                  <a:schemeClr val="tx1"/>
                </a:solidFill>
              </a:rPr>
              <a:t> Kota </a:t>
            </a:r>
            <a:r>
              <a:rPr lang="en-US" sz="1100" u="sng" dirty="0" err="1">
                <a:solidFill>
                  <a:schemeClr val="tx1"/>
                </a:solidFill>
              </a:rPr>
              <a:t>Gorontalo</a:t>
            </a:r>
            <a:endParaRPr lang="en-US" sz="1100" u="sng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8154604" y="4351141"/>
            <a:ext cx="1650650" cy="905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u="sng" dirty="0">
                <a:solidFill>
                  <a:schemeClr val="tx1"/>
                </a:solidFill>
              </a:rPr>
              <a:t>PENGUJIAN SISTEM</a:t>
            </a:r>
          </a:p>
          <a:p>
            <a:pPr lvl="0"/>
            <a:r>
              <a:rPr lang="en-US" sz="1100" i="1" dirty="0">
                <a:solidFill>
                  <a:schemeClr val="tx1"/>
                </a:solidFill>
              </a:rPr>
              <a:t>- White Box</a:t>
            </a:r>
            <a:endParaRPr lang="en-US" sz="1100" dirty="0">
              <a:solidFill>
                <a:schemeClr val="tx1"/>
              </a:solidFill>
            </a:endParaRPr>
          </a:p>
          <a:p>
            <a:pPr lvl="0"/>
            <a:r>
              <a:rPr lang="en-US" sz="1100" i="1" dirty="0">
                <a:solidFill>
                  <a:schemeClr val="tx1"/>
                </a:solidFill>
              </a:rPr>
              <a:t>- Black Box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7638307" y="4773333"/>
            <a:ext cx="424289" cy="7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flipV="1">
            <a:off x="8766218" y="3400031"/>
            <a:ext cx="0" cy="8745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10080126" y="2515132"/>
            <a:ext cx="1853187" cy="2644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u="sng" dirty="0">
                <a:solidFill>
                  <a:schemeClr val="tx1"/>
                </a:solidFill>
              </a:rPr>
              <a:t>TUJUAN</a:t>
            </a:r>
          </a:p>
          <a:p>
            <a:pPr lvl="0"/>
            <a:r>
              <a:rPr lang="en-US" sz="1100" dirty="0">
                <a:solidFill>
                  <a:schemeClr val="tx1"/>
                </a:solidFill>
              </a:rPr>
              <a:t>1. </a:t>
            </a:r>
            <a:r>
              <a:rPr lang="id-ID" sz="1100" dirty="0">
                <a:solidFill>
                  <a:schemeClr val="tx1"/>
                </a:solidFill>
              </a:rPr>
              <a:t>Untuk </a:t>
            </a:r>
            <a:r>
              <a:rPr lang="en-US" sz="1100" dirty="0" err="1">
                <a:solidFill>
                  <a:schemeClr val="tx1"/>
                </a:solidFill>
              </a:rPr>
              <a:t>mengetahui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cara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id-ID" sz="1100" dirty="0">
                <a:solidFill>
                  <a:schemeClr val="tx1"/>
                </a:solidFill>
              </a:rPr>
              <a:t>merekayasa </a:t>
            </a:r>
            <a:r>
              <a:rPr lang="en-US" sz="1100" dirty="0" err="1">
                <a:solidFill>
                  <a:schemeClr val="tx1"/>
                </a:solidFill>
              </a:rPr>
              <a:t>Sistem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Informasi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Geografis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untuk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Pemetaan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di Kota </a:t>
            </a:r>
            <a:r>
              <a:rPr lang="en-US" sz="1100" dirty="0" err="1">
                <a:solidFill>
                  <a:schemeClr val="tx1"/>
                </a:solidFill>
              </a:rPr>
              <a:t>Gorontaloberbasis</a:t>
            </a:r>
            <a:r>
              <a:rPr lang="en-US" sz="1100" dirty="0">
                <a:solidFill>
                  <a:schemeClr val="tx1"/>
                </a:solidFill>
              </a:rPr>
              <a:t> Android.</a:t>
            </a:r>
          </a:p>
          <a:p>
            <a:pPr lvl="0"/>
            <a:r>
              <a:rPr lang="en-US" sz="1100" dirty="0">
                <a:solidFill>
                  <a:schemeClr val="tx1"/>
                </a:solidFill>
              </a:rPr>
              <a:t>2. </a:t>
            </a:r>
            <a:r>
              <a:rPr lang="en-US" sz="1100" dirty="0" err="1">
                <a:solidFill>
                  <a:schemeClr val="tx1"/>
                </a:solidFill>
              </a:rPr>
              <a:t>Aplikasi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Berbasis</a:t>
            </a:r>
            <a:r>
              <a:rPr lang="en-US" sz="1100" dirty="0">
                <a:solidFill>
                  <a:schemeClr val="tx1"/>
                </a:solidFill>
              </a:rPr>
              <a:t> Android </a:t>
            </a:r>
            <a:r>
              <a:rPr lang="en-US" sz="1100" dirty="0" err="1">
                <a:solidFill>
                  <a:schemeClr val="tx1"/>
                </a:solidFill>
              </a:rPr>
              <a:t>Pemetaan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Lokasi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yang </a:t>
            </a:r>
            <a:r>
              <a:rPr lang="en-US" sz="1100" dirty="0" err="1">
                <a:solidFill>
                  <a:schemeClr val="tx1"/>
                </a:solidFill>
              </a:rPr>
              <a:t>telah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en-US" sz="1100" dirty="0" err="1">
                <a:solidFill>
                  <a:schemeClr val="tx1"/>
                </a:solidFill>
              </a:rPr>
              <a:t>direkayasa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id-ID" sz="1100" dirty="0">
                <a:solidFill>
                  <a:schemeClr val="tx1"/>
                </a:solidFill>
              </a:rPr>
              <a:t>dapat </a:t>
            </a:r>
            <a:r>
              <a:rPr lang="en-US" sz="1100" dirty="0" err="1">
                <a:solidFill>
                  <a:schemeClr val="tx1"/>
                </a:solidFill>
              </a:rPr>
              <a:t>dimplementasikan</a:t>
            </a:r>
            <a:r>
              <a:rPr lang="en-US" sz="1100" dirty="0">
                <a:solidFill>
                  <a:schemeClr val="tx1"/>
                </a:solidFill>
              </a:rPr>
              <a:t> </a:t>
            </a:r>
            <a:r>
              <a:rPr lang="id-ID" sz="1100" dirty="0">
                <a:solidFill>
                  <a:schemeClr val="tx1"/>
                </a:solidFill>
              </a:rPr>
              <a:t>Pada </a:t>
            </a:r>
            <a:r>
              <a:rPr lang="en-US" sz="1100" dirty="0" err="1">
                <a:solidFill>
                  <a:schemeClr val="tx1"/>
                </a:solidFill>
              </a:rPr>
              <a:t>Posdaya</a:t>
            </a:r>
            <a:r>
              <a:rPr lang="en-US" sz="1100" dirty="0">
                <a:solidFill>
                  <a:schemeClr val="tx1"/>
                </a:solidFill>
              </a:rPr>
              <a:t> Kota </a:t>
            </a:r>
            <a:r>
              <a:rPr lang="en-US" sz="1100" dirty="0" err="1">
                <a:solidFill>
                  <a:schemeClr val="tx1"/>
                </a:solidFill>
              </a:rPr>
              <a:t>Gorontalo</a:t>
            </a:r>
            <a:r>
              <a:rPr lang="en-US" sz="1100" dirty="0">
                <a:solidFill>
                  <a:schemeClr val="tx1"/>
                </a:solidFill>
              </a:rPr>
              <a:t>.</a:t>
            </a:r>
          </a:p>
          <a:p>
            <a:r>
              <a:rPr lang="en-US" sz="1100" dirty="0"/>
              <a:t> </a:t>
            </a:r>
          </a:p>
        </p:txBody>
      </p:sp>
      <p:cxnSp>
        <p:nvCxnSpPr>
          <p:cNvPr id="108" name="Elbow Connector 107"/>
          <p:cNvCxnSpPr/>
          <p:nvPr/>
        </p:nvCxnSpPr>
        <p:spPr>
          <a:xfrm>
            <a:off x="9522158" y="2916581"/>
            <a:ext cx="474344" cy="4205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385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SISTEM YANG DIUSULKAN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0017A4F-C19B-4C90-AF35-A42145F49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E3255CB-3B10-4288-A476-ED974946DB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3840831"/>
              </p:ext>
            </p:extLst>
          </p:nvPr>
        </p:nvGraphicFramePr>
        <p:xfrm>
          <a:off x="543340" y="1378226"/>
          <a:ext cx="8627164" cy="5327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r:id="rId3" imgW="5400636" imgH="4230377" progId="Visio.Drawing.11">
                  <p:embed/>
                </p:oleObj>
              </mc:Choice>
              <mc:Fallback>
                <p:oleObj r:id="rId3" imgW="5400636" imgH="4230377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340" y="1378226"/>
                        <a:ext cx="8627164" cy="53273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3163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KONTEKS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5FC17CF-A1E7-49B3-849C-B4D26D8A9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690E242-2F00-4FEE-9A93-DA78105767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91685"/>
              </p:ext>
            </p:extLst>
          </p:nvPr>
        </p:nvGraphicFramePr>
        <p:xfrm>
          <a:off x="887372" y="1656522"/>
          <a:ext cx="8176592" cy="4876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r:id="rId3" imgW="6272153" imgH="2890042" progId="Visio.Drawing.11">
                  <p:embed/>
                </p:oleObj>
              </mc:Choice>
              <mc:Fallback>
                <p:oleObj r:id="rId3" imgW="6272153" imgH="2890042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7372" y="1656522"/>
                        <a:ext cx="8176592" cy="48767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7709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BERJENJANG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AA5D0E08-39D8-4C42-AF87-54FC37C86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84808" y="2042614"/>
            <a:ext cx="2617535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277180E9-9CE1-4EA4-92FB-6DD03E4870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576603"/>
              </p:ext>
            </p:extLst>
          </p:nvPr>
        </p:nvGraphicFramePr>
        <p:xfrm>
          <a:off x="677334" y="1473958"/>
          <a:ext cx="7934404" cy="5063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r:id="rId3" imgW="5452977" imgH="5150761" progId="Visio.Drawing.11">
                  <p:embed/>
                </p:oleObj>
              </mc:Choice>
              <mc:Fallback>
                <p:oleObj r:id="rId3" imgW="5452977" imgH="5150761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334" y="1473958"/>
                        <a:ext cx="7934404" cy="50633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8534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CC843CB-62D5-4D61-BB99-3DD34BC02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DAD LEVEL 0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29A6875-857D-4E73-9B4B-EBB8EEC8C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77997" y="1815548"/>
            <a:ext cx="2134013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CBD06A9-751A-4DB8-BE55-8320FCED4B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3153850"/>
              </p:ext>
            </p:extLst>
          </p:nvPr>
        </p:nvGraphicFramePr>
        <p:xfrm>
          <a:off x="287394" y="1392072"/>
          <a:ext cx="8802806" cy="5260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r:id="rId3" imgW="7826003" imgH="6682314" progId="Visio.Drawing.11">
                  <p:embed/>
                </p:oleObj>
              </mc:Choice>
              <mc:Fallback>
                <p:oleObj r:id="rId3" imgW="7826003" imgH="6682314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94" y="1392072"/>
                        <a:ext cx="8802806" cy="52605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107645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149</TotalTime>
  <Words>276</Words>
  <Application>Microsoft Office PowerPoint</Application>
  <PresentationFormat>Widescreen</PresentationFormat>
  <Paragraphs>96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 3</vt:lpstr>
      <vt:lpstr>Facet</vt:lpstr>
      <vt:lpstr>Visio.Drawing.11</vt:lpstr>
      <vt:lpstr>PowerPoint Presentation</vt:lpstr>
      <vt:lpstr>Latar Belakang</vt:lpstr>
      <vt:lpstr>Rumusan Masalah</vt:lpstr>
      <vt:lpstr>Tujuan Penelitian</vt:lpstr>
      <vt:lpstr>KERANGKA PEMIKIRAN</vt:lpstr>
      <vt:lpstr>SISTEM YANG DIUSULKAN</vt:lpstr>
      <vt:lpstr>DIAGRAM KONTEKS</vt:lpstr>
      <vt:lpstr>DIAGRAM BERJENJANG</vt:lpstr>
      <vt:lpstr>DAD LEVEL 0</vt:lpstr>
      <vt:lpstr>DAD LEVEL 1 PROSES 1</vt:lpstr>
      <vt:lpstr>FLOWGRAPH PROSES PEMETAAN POSDAYA</vt:lpstr>
      <vt:lpstr>BASIS PATH</vt:lpstr>
      <vt:lpstr>KESIMPULAN</vt:lpstr>
      <vt:lpstr>TERIMA KASIH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C E R</dc:creator>
  <cp:lastModifiedBy>eckonanto@outlook.com</cp:lastModifiedBy>
  <cp:revision>23</cp:revision>
  <dcterms:created xsi:type="dcterms:W3CDTF">2017-02-24T10:34:46Z</dcterms:created>
  <dcterms:modified xsi:type="dcterms:W3CDTF">2017-11-15T12:40:53Z</dcterms:modified>
</cp:coreProperties>
</file>